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1" r:id="rId4"/>
  </p:sldMasterIdLst>
  <p:notesMasterIdLst>
    <p:notesMasterId r:id="rId6"/>
  </p:notesMasterIdLst>
  <p:sldIdLst>
    <p:sldId id="2147481659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re" id="{8374DFDA-FC57-FB41-AED1-33AB6B2F1FA4}">
          <p14:sldIdLst>
            <p14:sldId id="2147481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1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BB3D08-97A9-AC30-F638-BE9033AE3D7E}" name="Laura Walmsley" initials="LW" userId="S::laura.walmsley@virginpulse.com::5104fcdb-8b8f-4914-8f0e-5d3f1cbadf47" providerId="AD"/>
  <p188:author id="{11736327-4242-6ADB-507B-A58C0E4E716C}" name="Jose Corral" initials="JC" userId="S::jcorral_healthcomp.com#ext#@virginpulse.onmicrosoft.com::012e3f50-f381-40c0-a6c8-c0f58874994f" providerId="AD"/>
  <p188:author id="{A5AB9B2D-47C4-D4DE-BF04-0181F255AB69}" name="Kacey Rasmussen" initials="" userId="S::Kacey.Rasmussen@virginpulse.com::9649692f-b114-4013-988d-da017952596a" providerId="AD"/>
  <p188:author id="{D429E530-F5A2-A556-2C51-1A5D1EDCD640}" name="Tucker Gniewek" initials="TG" userId="S::tgniewek_healthcomp.com#ext#@virginpulse.onmicrosoft.com::73a8f7e3-156c-4a06-8c27-cb3a48f99f0c" providerId="AD"/>
  <p188:author id="{FC7DC43A-2704-0426-A050-AD3667B4E8C1}" name="Jeff Yoshimura" initials="JY" userId="S::jeff.yoshimura@virginpulse.com::c7531e5f-d344-4578-be8f-0c980ea3f55e" providerId="AD"/>
  <p188:author id="{4018463F-6E4E-4498-4E91-9262C61ACCCF}" name="Elena Bertrand" initials="EB" userId="S::elena.bertrand@virginpulse.com::5d6cb544-2449-40ea-8cc9-0ef2d5f597ef" providerId="AD"/>
  <p188:author id="{77E3BF4A-2C91-3AE8-EF79-B4F7FA02BAD9}" name="Justin Tran | HealthComp" initials="JT|H" userId="S::jtran@healthcomp.com::89547309-0f2a-47ee-b8c4-e7d69ff67087" providerId="AD"/>
  <p188:author id="{63731E50-CC31-0243-4E08-21DD5AC08A53}" name="Brian Strathdee" initials="BS" userId="S::brian.strathdee@virginpulse.com::61d41d5a-eb5e-43df-a72c-10cd2bc99c17" providerId="AD"/>
  <p188:author id="{6A506C5A-0075-18B1-4A77-D45F2E1BFD36}" name="Hali Dengenis" initials="HD" userId="S::hali.dengenis@virginpulse.com::11f7c2ad-cfef-4c30-92c5-7009761c74e1" providerId="AD"/>
  <p188:author id="{29518560-D6FD-0CCC-7F6F-598146F71C88}" name="Paige Lapen" initials="" userId="S::Paige.Lapen@virginpulse.com::83ce4868-3555-4e3a-b8eb-e8d1aa85c091" providerId="AD"/>
  <p188:author id="{7CD56D6D-42C1-EE6D-05AE-09D272AD6984}" name="Paige Lapen" initials="PL" userId="S::paige.lapen@virginpulse.com::83ce4868-3555-4e3a-b8eb-e8d1aa85c091" providerId="AD"/>
  <p188:author id="{0557B176-6EC5-F11E-8189-94CBAB5AD3B3}" name="Erica Morgenstern" initials="" userId="S::Erica.Morgenstern@virginpulse.com::92b6b56d-893e-430e-bcfa-7888d1b5b8e5" providerId="AD"/>
  <p188:author id="{64300D87-48D1-8CE5-AB81-05FFDB55A7AE}" name="Chris Michalak" initials="CM" userId="S::Christopher.Michalak@virginpulse.com::85ff877b-67d5-4e43-937e-11ee18dbbd49" providerId="AD"/>
  <p188:author id="{CE0C949C-EE31-53B0-D372-74C2186ACF29}" name="Molly Bullington" initials="MB" userId="S::molly.bullington@virginpulse.com::dc19d543-5d06-4d16-aeaf-a668b36eef9b" providerId="AD"/>
  <p188:author id="{68CE9CA8-AB5C-D736-DFC8-9B67E7049308}" name="Elena Bertrand" initials="" userId="S::Elena.Bertrand@virginpulse.com::5d6cb544-2449-40ea-8cc9-0ef2d5f597ef" providerId="AD"/>
  <p188:author id="{E1DA69A9-90F4-E620-7096-B760D7009BA5}" name="Ali Gruber" initials="AG" userId="S::allison.gruber@virginpulse.com::be002ce1-cf15-4496-91b0-3bdcec150372" providerId="AD"/>
  <p188:author id="{261AF1AD-675E-8C6D-3CAF-7FA6FC98D819}" name="Divya Errabelli" initials="DE" userId="S::divya.errabelli@virginpulse.com::c306d0d6-858e-4611-9a99-95c79966fcbf" providerId="AD"/>
  <p188:author id="{8F9331BB-27F7-255E-75C0-D861ABD052BB}" name="Sharleen Spangler" initials="SS" userId="S::sharleen.spangler@virginpulse.com::5bbc46f5-7973-4dec-b57c-34924e9af1e3" providerId="AD"/>
  <p188:author id="{449005BD-82A0-E5CB-CEED-AF2345B9E08A}" name="Brian Strathdee" initials="" userId="S::Brian.Strathdee@virginpulse.com::61d41d5a-eb5e-43df-a72c-10cd2bc99c17" providerId="AD"/>
  <p188:author id="{2E4DE8C4-2096-5FF6-5AB7-C6E2ECD75149}" name="Sharleen Spangler" initials="SS" userId="S::Sharleen.Spangler@virginpulse.com::5bbc46f5-7973-4dec-b57c-34924e9af1e3" providerId="AD"/>
  <p188:author id="{142939C8-0C33-99D0-50B5-FD322D65E1BD}" name="Justin Tran" initials="JT" userId="S::jtran_healthcomp.com#ext#@virginpulse.onmicrosoft.com::182a025a-8add-4bb8-928d-93b4e1510d03" providerId="AD"/>
  <p188:author id="{721F75FB-6FE2-F925-8EE7-70E9F790C4CF}" name="Shelly Kelsey" initials="SK" userId="S::skelsey_healthcomp.com#ext#@virginpulse.onmicrosoft.com::5d0edf74-13ca-44b8-86c1-98a9aaff8c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500"/>
    <a:srgbClr val="2A2A2A"/>
    <a:srgbClr val="003C43"/>
    <a:srgbClr val="FFCB12"/>
    <a:srgbClr val="F4F1E7"/>
    <a:srgbClr val="ECECEC"/>
    <a:srgbClr val="E0DDD2"/>
    <a:srgbClr val="DAFAFC"/>
    <a:srgbClr val="7FD8B8"/>
    <a:srgbClr val="C5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42"/>
    <p:restoredTop sz="94830"/>
  </p:normalViewPr>
  <p:slideViewPr>
    <p:cSldViewPr snapToGrid="0">
      <p:cViewPr varScale="1">
        <p:scale>
          <a:sx n="72" d="100"/>
          <a:sy n="72" d="100"/>
        </p:scale>
        <p:origin x="3510" y="78"/>
      </p:cViewPr>
      <p:guideLst>
        <p:guide orient="horz" pos="391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44105-7BF8-E141-940A-8B4A7A77671A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197AB-48A1-004D-BE83-6293C55B2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9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197AB-48A1-004D-BE83-6293C55B28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7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48937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0D8EAD-15A5-F398-CA48-94F34923B7A7}"/>
              </a:ext>
            </a:extLst>
          </p:cNvPr>
          <p:cNvSpPr/>
          <p:nvPr/>
        </p:nvSpPr>
        <p:spPr>
          <a:xfrm>
            <a:off x="-3489859" y="-4460020"/>
            <a:ext cx="15982339" cy="442533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87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065262-BAFD-D60E-B7CD-4FBBCED35FF1}"/>
              </a:ext>
            </a:extLst>
          </p:cNvPr>
          <p:cNvSpPr/>
          <p:nvPr/>
        </p:nvSpPr>
        <p:spPr>
          <a:xfrm rot="16200000">
            <a:off x="1994357" y="3585376"/>
            <a:ext cx="15997140" cy="442124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87" dirty="0"/>
          </a:p>
        </p:txBody>
      </p:sp>
      <p:sp>
        <p:nvSpPr>
          <p:cNvPr id="2" name="Oval 2">
            <a:extLst>
              <a:ext uri="{FF2B5EF4-FFF2-40B4-BE49-F238E27FC236}">
                <a16:creationId xmlns:a16="http://schemas.microsoft.com/office/drawing/2014/main" id="{EB25B982-46F5-29AB-06DC-4855674282D5}"/>
              </a:ext>
            </a:extLst>
          </p:cNvPr>
          <p:cNvSpPr/>
          <p:nvPr userDrawn="1"/>
        </p:nvSpPr>
        <p:spPr>
          <a:xfrm rot="5400000">
            <a:off x="644909" y="-3218719"/>
            <a:ext cx="6482376" cy="7982053"/>
          </a:xfrm>
          <a:custGeom>
            <a:avLst/>
            <a:gdLst>
              <a:gd name="connsiteX0" fmla="*/ 0 w 2259106"/>
              <a:gd name="connsiteY0" fmla="*/ 1385047 h 2770094"/>
              <a:gd name="connsiteX1" fmla="*/ 1129553 w 2259106"/>
              <a:gd name="connsiteY1" fmla="*/ 0 h 2770094"/>
              <a:gd name="connsiteX2" fmla="*/ 2259106 w 2259106"/>
              <a:gd name="connsiteY2" fmla="*/ 1385047 h 2770094"/>
              <a:gd name="connsiteX3" fmla="*/ 1129553 w 2259106"/>
              <a:gd name="connsiteY3" fmla="*/ 2770094 h 2770094"/>
              <a:gd name="connsiteX4" fmla="*/ 0 w 2259106"/>
              <a:gd name="connsiteY4" fmla="*/ 1385047 h 2770094"/>
              <a:gd name="connsiteX0" fmla="*/ 0 w 2259106"/>
              <a:gd name="connsiteY0" fmla="*/ 1385145 h 2770192"/>
              <a:gd name="connsiteX1" fmla="*/ 1129553 w 2259106"/>
              <a:gd name="connsiteY1" fmla="*/ 98 h 2770192"/>
              <a:gd name="connsiteX2" fmla="*/ 2259106 w 2259106"/>
              <a:gd name="connsiteY2" fmla="*/ 1385145 h 2770192"/>
              <a:gd name="connsiteX3" fmla="*/ 1129553 w 2259106"/>
              <a:gd name="connsiteY3" fmla="*/ 2770192 h 2770192"/>
              <a:gd name="connsiteX4" fmla="*/ 0 w 2259106"/>
              <a:gd name="connsiteY4" fmla="*/ 1385145 h 2770192"/>
              <a:gd name="connsiteX0" fmla="*/ 0 w 2259106"/>
              <a:gd name="connsiteY0" fmla="*/ 1385145 h 2770290"/>
              <a:gd name="connsiteX1" fmla="*/ 1129553 w 2259106"/>
              <a:gd name="connsiteY1" fmla="*/ 98 h 2770290"/>
              <a:gd name="connsiteX2" fmla="*/ 2259106 w 2259106"/>
              <a:gd name="connsiteY2" fmla="*/ 1385145 h 2770290"/>
              <a:gd name="connsiteX3" fmla="*/ 1129553 w 2259106"/>
              <a:gd name="connsiteY3" fmla="*/ 2770192 h 2770290"/>
              <a:gd name="connsiteX4" fmla="*/ 0 w 2259106"/>
              <a:gd name="connsiteY4" fmla="*/ 1385145 h 2770290"/>
              <a:gd name="connsiteX0" fmla="*/ 0 w 2259106"/>
              <a:gd name="connsiteY0" fmla="*/ 1385145 h 2770290"/>
              <a:gd name="connsiteX1" fmla="*/ 1129553 w 2259106"/>
              <a:gd name="connsiteY1" fmla="*/ 98 h 2770290"/>
              <a:gd name="connsiteX2" fmla="*/ 2259106 w 2259106"/>
              <a:gd name="connsiteY2" fmla="*/ 1385145 h 2770290"/>
              <a:gd name="connsiteX3" fmla="*/ 1129553 w 2259106"/>
              <a:gd name="connsiteY3" fmla="*/ 2770192 h 2770290"/>
              <a:gd name="connsiteX4" fmla="*/ 0 w 2259106"/>
              <a:gd name="connsiteY4" fmla="*/ 1385145 h 2770290"/>
              <a:gd name="connsiteX0" fmla="*/ 0 w 2259106"/>
              <a:gd name="connsiteY0" fmla="*/ 1385047 h 2770192"/>
              <a:gd name="connsiteX1" fmla="*/ 1129553 w 2259106"/>
              <a:gd name="connsiteY1" fmla="*/ 0 h 2770192"/>
              <a:gd name="connsiteX2" fmla="*/ 2259106 w 2259106"/>
              <a:gd name="connsiteY2" fmla="*/ 1385047 h 2770192"/>
              <a:gd name="connsiteX3" fmla="*/ 1129553 w 2259106"/>
              <a:gd name="connsiteY3" fmla="*/ 2770094 h 2770192"/>
              <a:gd name="connsiteX4" fmla="*/ 0 w 2259106"/>
              <a:gd name="connsiteY4" fmla="*/ 1385047 h 277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106" h="2770192">
                <a:moveTo>
                  <a:pt x="0" y="1385047"/>
                </a:moveTo>
                <a:cubicBezTo>
                  <a:pt x="0" y="620107"/>
                  <a:pt x="277118" y="0"/>
                  <a:pt x="1129553" y="0"/>
                </a:cubicBezTo>
                <a:cubicBezTo>
                  <a:pt x="1981988" y="0"/>
                  <a:pt x="2259106" y="620107"/>
                  <a:pt x="2259106" y="1385047"/>
                </a:cubicBezTo>
                <a:cubicBezTo>
                  <a:pt x="2259106" y="2149987"/>
                  <a:pt x="2018564" y="2779238"/>
                  <a:pt x="1129553" y="2770094"/>
                </a:cubicBezTo>
                <a:cubicBezTo>
                  <a:pt x="240542" y="2760950"/>
                  <a:pt x="0" y="2149987"/>
                  <a:pt x="0" y="1385047"/>
                </a:cubicBezTo>
                <a:close/>
              </a:path>
            </a:pathLst>
          </a:custGeom>
          <a:blipFill dpi="0" rotWithShape="0">
            <a:blip r:embed="rId3"/>
            <a:srcRect/>
            <a:stretch>
              <a:fillRect l="-15962" t="19282" r="-498" b="-14259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8A72B3-6CCA-BD73-9B3A-9630671301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426239" y="-3327400"/>
            <a:ext cx="8857545" cy="33274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4C5BB6-B5E6-5DC4-067A-EF812B3D0B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>
            <a:off x="-7637868" y="2953932"/>
            <a:ext cx="11592735" cy="36830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BF09A-EC92-7CFE-DF17-2E4E0F16F4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>
            <a:off x="2589497" y="2233897"/>
            <a:ext cx="14668847" cy="433295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5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</p:sldLayoutIdLst>
  <p:hf hdr="0" ftr="0" dt="0"/>
  <p:txStyles>
    <p:titleStyle>
      <a:lvl1pPr algn="l" defTabSz="582930" rtl="0" eaLnBrk="1" latinLnBrk="0" hangingPunct="1">
        <a:lnSpc>
          <a:spcPts val="2486"/>
        </a:lnSpc>
        <a:spcBef>
          <a:spcPct val="0"/>
        </a:spcBef>
        <a:buNone/>
        <a:defRPr sz="2040" b="0" i="0" kern="1200">
          <a:solidFill>
            <a:schemeClr val="accent2"/>
          </a:solidFill>
          <a:latin typeface="Fira Sans Medium" panose="020B0503050000020004" pitchFamily="34" charset="0"/>
          <a:ea typeface="+mj-ea"/>
          <a:cs typeface="+mj-cs"/>
        </a:defRPr>
      </a:lvl1pPr>
    </p:titleStyle>
    <p:bodyStyle>
      <a:lvl1pPr marL="0" indent="0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None/>
        <a:defRPr sz="893" kern="1200">
          <a:solidFill>
            <a:schemeClr val="tx2"/>
          </a:solidFill>
          <a:latin typeface="+mn-lt"/>
          <a:ea typeface="+mn-ea"/>
          <a:cs typeface="+mn-cs"/>
        </a:defRPr>
      </a:lvl1pPr>
      <a:lvl2pPr marL="291465" indent="0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None/>
        <a:defRPr sz="765" kern="1200">
          <a:solidFill>
            <a:schemeClr val="tx2"/>
          </a:solidFill>
          <a:latin typeface="+mn-lt"/>
          <a:ea typeface="+mn-ea"/>
          <a:cs typeface="+mn-cs"/>
        </a:defRPr>
      </a:lvl2pPr>
      <a:lvl3pPr marL="582930" indent="0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None/>
        <a:defRPr sz="765" kern="1200">
          <a:solidFill>
            <a:schemeClr val="tx2"/>
          </a:solidFill>
          <a:latin typeface="+mn-lt"/>
          <a:ea typeface="+mn-ea"/>
          <a:cs typeface="+mn-cs"/>
        </a:defRPr>
      </a:lvl3pPr>
      <a:lvl4pPr marL="874395" indent="0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None/>
        <a:defRPr sz="765" kern="1200">
          <a:solidFill>
            <a:schemeClr val="tx2"/>
          </a:solidFill>
          <a:latin typeface="+mn-lt"/>
          <a:ea typeface="+mn-ea"/>
          <a:cs typeface="+mn-cs"/>
        </a:defRPr>
      </a:lvl4pPr>
      <a:lvl5pPr marL="1165860" indent="0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None/>
        <a:defRPr sz="765" kern="1200">
          <a:solidFill>
            <a:schemeClr val="tx2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G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DAC6810B-E8DC-AEDD-D785-69CA0FEA5497}"/>
              </a:ext>
            </a:extLst>
          </p:cNvPr>
          <p:cNvSpPr txBox="1">
            <a:spLocks/>
          </p:cNvSpPr>
          <p:nvPr/>
        </p:nvSpPr>
        <p:spPr>
          <a:xfrm>
            <a:off x="491374" y="4393739"/>
            <a:ext cx="4358212" cy="13810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777240" rtl="0" eaLnBrk="1" latinLnBrk="0" hangingPunct="1">
              <a:lnSpc>
                <a:spcPts val="8000"/>
              </a:lnSpc>
              <a:spcBef>
                <a:spcPct val="0"/>
              </a:spcBef>
              <a:buNone/>
              <a:defRPr sz="9000" b="1" i="0" kern="1200">
                <a:solidFill>
                  <a:srgbClr val="003C43"/>
                </a:solidFill>
                <a:latin typeface="Fira Sans SemiBold" panose="020B05030500000200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5120"/>
              </a:lnSpc>
            </a:pPr>
            <a:r>
              <a:rPr lang="en-US" sz="4600" b="0" dirty="0">
                <a:latin typeface="Franklin Gothic Medium Cond" panose="020B0606030402020204" pitchFamily="34" charset="0"/>
              </a:rPr>
              <a:t>Start your wellbeing </a:t>
            </a:r>
          </a:p>
          <a:p>
            <a:pPr>
              <a:lnSpc>
                <a:spcPts val="5120"/>
              </a:lnSpc>
            </a:pPr>
            <a:r>
              <a:rPr lang="en-US" sz="4600" b="0" dirty="0">
                <a:latin typeface="Franklin Gothic Medium Cond" panose="020B0606030402020204" pitchFamily="34" charset="0"/>
              </a:rPr>
              <a:t>journey today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B3E9872-CFCF-6E5E-DC93-C36D0AFD4203}"/>
              </a:ext>
            </a:extLst>
          </p:cNvPr>
          <p:cNvSpPr/>
          <p:nvPr/>
        </p:nvSpPr>
        <p:spPr>
          <a:xfrm>
            <a:off x="5706480" y="2566869"/>
            <a:ext cx="1586120" cy="1757757"/>
          </a:xfrm>
          <a:custGeom>
            <a:avLst/>
            <a:gdLst>
              <a:gd name="connsiteX0" fmla="*/ 0 w 2259106"/>
              <a:gd name="connsiteY0" fmla="*/ 1385047 h 2770094"/>
              <a:gd name="connsiteX1" fmla="*/ 1129553 w 2259106"/>
              <a:gd name="connsiteY1" fmla="*/ 0 h 2770094"/>
              <a:gd name="connsiteX2" fmla="*/ 2259106 w 2259106"/>
              <a:gd name="connsiteY2" fmla="*/ 1385047 h 2770094"/>
              <a:gd name="connsiteX3" fmla="*/ 1129553 w 2259106"/>
              <a:gd name="connsiteY3" fmla="*/ 2770094 h 2770094"/>
              <a:gd name="connsiteX4" fmla="*/ 0 w 2259106"/>
              <a:gd name="connsiteY4" fmla="*/ 1385047 h 2770094"/>
              <a:gd name="connsiteX0" fmla="*/ 0 w 2259106"/>
              <a:gd name="connsiteY0" fmla="*/ 1385145 h 2770192"/>
              <a:gd name="connsiteX1" fmla="*/ 1129553 w 2259106"/>
              <a:gd name="connsiteY1" fmla="*/ 98 h 2770192"/>
              <a:gd name="connsiteX2" fmla="*/ 2259106 w 2259106"/>
              <a:gd name="connsiteY2" fmla="*/ 1385145 h 2770192"/>
              <a:gd name="connsiteX3" fmla="*/ 1129553 w 2259106"/>
              <a:gd name="connsiteY3" fmla="*/ 2770192 h 2770192"/>
              <a:gd name="connsiteX4" fmla="*/ 0 w 2259106"/>
              <a:gd name="connsiteY4" fmla="*/ 1385145 h 2770192"/>
              <a:gd name="connsiteX0" fmla="*/ 0 w 2259106"/>
              <a:gd name="connsiteY0" fmla="*/ 1385145 h 2770290"/>
              <a:gd name="connsiteX1" fmla="*/ 1129553 w 2259106"/>
              <a:gd name="connsiteY1" fmla="*/ 98 h 2770290"/>
              <a:gd name="connsiteX2" fmla="*/ 2259106 w 2259106"/>
              <a:gd name="connsiteY2" fmla="*/ 1385145 h 2770290"/>
              <a:gd name="connsiteX3" fmla="*/ 1129553 w 2259106"/>
              <a:gd name="connsiteY3" fmla="*/ 2770192 h 2770290"/>
              <a:gd name="connsiteX4" fmla="*/ 0 w 2259106"/>
              <a:gd name="connsiteY4" fmla="*/ 1385145 h 2770290"/>
              <a:gd name="connsiteX0" fmla="*/ 0 w 2259106"/>
              <a:gd name="connsiteY0" fmla="*/ 1385145 h 2770290"/>
              <a:gd name="connsiteX1" fmla="*/ 1129553 w 2259106"/>
              <a:gd name="connsiteY1" fmla="*/ 98 h 2770290"/>
              <a:gd name="connsiteX2" fmla="*/ 2259106 w 2259106"/>
              <a:gd name="connsiteY2" fmla="*/ 1385145 h 2770290"/>
              <a:gd name="connsiteX3" fmla="*/ 1129553 w 2259106"/>
              <a:gd name="connsiteY3" fmla="*/ 2770192 h 2770290"/>
              <a:gd name="connsiteX4" fmla="*/ 0 w 2259106"/>
              <a:gd name="connsiteY4" fmla="*/ 1385145 h 2770290"/>
              <a:gd name="connsiteX0" fmla="*/ 0 w 2259106"/>
              <a:gd name="connsiteY0" fmla="*/ 1385047 h 2770192"/>
              <a:gd name="connsiteX1" fmla="*/ 1129553 w 2259106"/>
              <a:gd name="connsiteY1" fmla="*/ 0 h 2770192"/>
              <a:gd name="connsiteX2" fmla="*/ 2259106 w 2259106"/>
              <a:gd name="connsiteY2" fmla="*/ 1385047 h 2770192"/>
              <a:gd name="connsiteX3" fmla="*/ 1129553 w 2259106"/>
              <a:gd name="connsiteY3" fmla="*/ 2770094 h 2770192"/>
              <a:gd name="connsiteX4" fmla="*/ 0 w 2259106"/>
              <a:gd name="connsiteY4" fmla="*/ 1385047 h 277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106" h="2770192">
                <a:moveTo>
                  <a:pt x="0" y="1385047"/>
                </a:moveTo>
                <a:cubicBezTo>
                  <a:pt x="0" y="620107"/>
                  <a:pt x="277118" y="0"/>
                  <a:pt x="1129553" y="0"/>
                </a:cubicBezTo>
                <a:cubicBezTo>
                  <a:pt x="1981988" y="0"/>
                  <a:pt x="2259106" y="620107"/>
                  <a:pt x="2259106" y="1385047"/>
                </a:cubicBezTo>
                <a:cubicBezTo>
                  <a:pt x="2259106" y="2149987"/>
                  <a:pt x="2018564" y="2779238"/>
                  <a:pt x="1129553" y="2770094"/>
                </a:cubicBezTo>
                <a:cubicBezTo>
                  <a:pt x="240542" y="2760950"/>
                  <a:pt x="0" y="2149987"/>
                  <a:pt x="0" y="1385047"/>
                </a:cubicBezTo>
                <a:close/>
              </a:path>
            </a:pathLst>
          </a:custGeom>
          <a:solidFill>
            <a:srgbClr val="FFCB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C21FD4FB-A3DA-C670-E089-A35A25C1A8DD}"/>
              </a:ext>
            </a:extLst>
          </p:cNvPr>
          <p:cNvSpPr txBox="1">
            <a:spLocks/>
          </p:cNvSpPr>
          <p:nvPr/>
        </p:nvSpPr>
        <p:spPr>
          <a:xfrm>
            <a:off x="5798955" y="2990912"/>
            <a:ext cx="1422120" cy="8626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777240" rtl="0" eaLnBrk="1" latinLnBrk="0" hangingPunct="1">
              <a:lnSpc>
                <a:spcPts val="8000"/>
              </a:lnSpc>
              <a:spcBef>
                <a:spcPct val="0"/>
              </a:spcBef>
              <a:buNone/>
              <a:defRPr sz="9000" b="1" i="0" kern="1200">
                <a:solidFill>
                  <a:srgbClr val="003C43"/>
                </a:solidFill>
                <a:latin typeface="Fira Sans SemiBold" panose="020B05030500000200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0" dirty="0">
                <a:latin typeface="Franklin Gothic Medium Cond" panose="020B0606030402020204" pitchFamily="34" charset="0"/>
              </a:rPr>
              <a:t>Earn up to</a:t>
            </a:r>
            <a:br>
              <a:rPr lang="en-US" sz="2000" b="0" dirty="0">
                <a:latin typeface="Franklin Gothic Medium Cond" panose="020B0606030402020204" pitchFamily="34" charset="0"/>
              </a:rPr>
            </a:br>
            <a:r>
              <a:rPr lang="en-US" sz="2000" b="0" dirty="0">
                <a:latin typeface="Franklin Gothic Medium Cond" panose="020B0606030402020204" pitchFamily="34" charset="0"/>
              </a:rPr>
              <a:t>$200</a:t>
            </a:r>
            <a:br>
              <a:rPr lang="en-US" sz="2000" b="0" dirty="0">
                <a:latin typeface="Franklin Gothic Medium Cond" panose="020B0606030402020204" pitchFamily="34" charset="0"/>
              </a:rPr>
            </a:br>
            <a:r>
              <a:rPr lang="en-US" sz="2000" b="0" dirty="0">
                <a:latin typeface="Franklin Gothic Medium Cond" panose="020B0606030402020204" pitchFamily="34" charset="0"/>
              </a:rPr>
              <a:t>per year!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8CB3E76-62AA-ABA2-5798-F14CA9616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6678" y="9072354"/>
            <a:ext cx="1522775" cy="379678"/>
          </a:xfrm>
          <a:prstGeom prst="rect">
            <a:avLst/>
          </a:prstGeom>
        </p:spPr>
      </p:pic>
      <p:sp>
        <p:nvSpPr>
          <p:cNvPr id="26" name="object 4">
            <a:extLst>
              <a:ext uri="{FF2B5EF4-FFF2-40B4-BE49-F238E27FC236}">
                <a16:creationId xmlns:a16="http://schemas.microsoft.com/office/drawing/2014/main" id="{9092683D-C6B9-D825-09B7-FB26F892FFA8}"/>
              </a:ext>
            </a:extLst>
          </p:cNvPr>
          <p:cNvSpPr txBox="1"/>
          <p:nvPr/>
        </p:nvSpPr>
        <p:spPr>
          <a:xfrm>
            <a:off x="457200" y="9592943"/>
            <a:ext cx="114283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sz="700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Personify Health </a:t>
            </a:r>
            <a:r>
              <a:rPr sz="700" spc="-2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700" spc="-2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700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FF4F19E6-4A41-AAD8-1289-97A2001DAB67}"/>
              </a:ext>
            </a:extLst>
          </p:cNvPr>
          <p:cNvSpPr txBox="1"/>
          <p:nvPr/>
        </p:nvSpPr>
        <p:spPr>
          <a:xfrm>
            <a:off x="1600030" y="9592943"/>
            <a:ext cx="24874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0724</a:t>
            </a:r>
            <a:endParaRPr sz="700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AE400802-AAA5-EE8D-A99C-771978413208}"/>
              </a:ext>
            </a:extLst>
          </p:cNvPr>
          <p:cNvSpPr txBox="1"/>
          <p:nvPr/>
        </p:nvSpPr>
        <p:spPr>
          <a:xfrm>
            <a:off x="5939219" y="6041894"/>
            <a:ext cx="1445144" cy="403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100" b="1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 the QR code to download the app.</a:t>
            </a: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470BE1FF-5076-37F6-9A3C-A375BF797E48}"/>
              </a:ext>
            </a:extLst>
          </p:cNvPr>
          <p:cNvSpPr txBox="1"/>
          <p:nvPr/>
        </p:nvSpPr>
        <p:spPr>
          <a:xfrm>
            <a:off x="491374" y="5806862"/>
            <a:ext cx="4429417" cy="2308435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 algn="l">
              <a:lnSpc>
                <a:spcPct val="150000"/>
              </a:lnSpc>
              <a:spcBef>
                <a:spcPts val="120"/>
              </a:spcBef>
            </a:pPr>
            <a:endParaRPr lang="en-US" sz="600" b="1" dirty="0">
              <a:solidFill>
                <a:srgbClr val="003C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Personify Health has a free wellbeing program that makes it easy to improve your health in ways that work for you. It’s easy to sign up and get started. </a:t>
            </a:r>
          </a:p>
          <a:p>
            <a:pPr>
              <a:lnSpc>
                <a:spcPts val="1980"/>
              </a:lnSpc>
            </a:pPr>
            <a:endParaRPr lang="en-US" sz="1400" dirty="0">
              <a:solidFill>
                <a:srgbClr val="2A2A2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80"/>
              </a:lnSpc>
            </a:pPr>
            <a:r>
              <a:rPr lang="en-US" sz="2400" dirty="0">
                <a:solidFill>
                  <a:srgbClr val="003C44"/>
                </a:solidFill>
                <a:effectLst/>
                <a:latin typeface="Franklin Gothic Medium Cond" panose="020B0606030402020204" pitchFamily="34" charset="0"/>
                <a:cs typeface="Arial" panose="020B0604020202020204" pitchFamily="34" charset="0"/>
              </a:rPr>
              <a:t>Join today!</a:t>
            </a:r>
          </a:p>
          <a:p>
            <a:pPr>
              <a:lnSpc>
                <a:spcPts val="1980"/>
              </a:lnSpc>
            </a:pPr>
            <a:r>
              <a:rPr lang="en-US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[join.personifyhealth.com/miltoncat]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FDA94-1BBC-DCDA-01BD-A73EF9403E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33370" y="6555235"/>
            <a:ext cx="1007241" cy="1007241"/>
          </a:xfrm>
          <a:prstGeom prst="rect">
            <a:avLst/>
          </a:prstGeom>
        </p:spPr>
      </p:pic>
      <p:pic>
        <p:nvPicPr>
          <p:cNvPr id="6" name="Picture 5" descr="A yellow and red rectangular sign&#10;&#10;AI-generated content may be incorrect.">
            <a:extLst>
              <a:ext uri="{FF2B5EF4-FFF2-40B4-BE49-F238E27FC236}">
                <a16:creationId xmlns:a16="http://schemas.microsoft.com/office/drawing/2014/main" id="{DB8DE9FC-68C2-5727-6397-88390024F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8307914"/>
            <a:ext cx="3668077" cy="109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31329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ifyHealth">
  <a:themeElements>
    <a:clrScheme name="Personify">
      <a:dk1>
        <a:srgbClr val="003C44"/>
      </a:dk1>
      <a:lt1>
        <a:srgbClr val="FEFFFF"/>
      </a:lt1>
      <a:dk2>
        <a:srgbClr val="2A2A2A"/>
      </a:dk2>
      <a:lt2>
        <a:srgbClr val="E7E7E7"/>
      </a:lt2>
      <a:accent1>
        <a:srgbClr val="FFCB12"/>
      </a:accent1>
      <a:accent2>
        <a:srgbClr val="003C44"/>
      </a:accent2>
      <a:accent3>
        <a:srgbClr val="7FD8B8"/>
      </a:accent3>
      <a:accent4>
        <a:srgbClr val="DAF9FB"/>
      </a:accent4>
      <a:accent5>
        <a:srgbClr val="ED5500"/>
      </a:accent5>
      <a:accent6>
        <a:srgbClr val="F3F0E6"/>
      </a:accent6>
      <a:hlink>
        <a:srgbClr val="ED5500"/>
      </a:hlink>
      <a:folHlink>
        <a:srgbClr val="ED5500"/>
      </a:folHlink>
    </a:clrScheme>
    <a:fontScheme name="Personify Health">
      <a:majorFont>
        <a:latin typeface="Fira Sans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unrise">
      <a:srgbClr val="FFCB12"/>
    </a:custClr>
    <a:custClr name="Sea">
      <a:srgbClr val="003C44"/>
    </a:custClr>
    <a:custClr name="Earth">
      <a:srgbClr val="228477"/>
    </a:custClr>
    <a:custClr name="Sunset">
      <a:srgbClr val="ED5500"/>
    </a:custClr>
    <a:custClr name="Sky">
      <a:srgbClr val="9BE5EA"/>
    </a:custClr>
    <a:custClr name="Sand">
      <a:srgbClr val="E0DDD2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Sunrise 50">
      <a:srgbClr val="FFE588"/>
    </a:custClr>
    <a:custClr name="BLANK">
      <a:srgbClr val="FFFFFF"/>
    </a:custClr>
    <a:custClr name="Earth 50">
      <a:srgbClr val="7FD8B8"/>
    </a:custClr>
    <a:custClr name="Sunset 50">
      <a:srgbClr val="FF9B63"/>
    </a:custClr>
    <a:custClr name="Sky 50">
      <a:srgbClr val="BAF3F7"/>
    </a:custClr>
    <a:custClr name="Sand 50">
      <a:srgbClr val="F3F0E7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Sunrise 20">
      <a:srgbClr val="FFF5D0"/>
    </a:custClr>
    <a:custClr name="BLANK">
      <a:srgbClr val="FFFFFF"/>
    </a:custClr>
    <a:custClr name="Earth 20">
      <a:srgbClr val="CFFEED"/>
    </a:custClr>
    <a:custClr name="Sunset 20">
      <a:srgbClr val="FFD4BC"/>
    </a:custClr>
    <a:custClr name="Sky 20">
      <a:srgbClr val="DAF9FB"/>
    </a:custClr>
    <a:custClr name="Sand 20">
      <a:srgbClr val="FCFAF4"/>
    </a:custClr>
  </a:custClrLst>
  <a:extLst>
    <a:ext uri="{05A4C25C-085E-4340-85A3-A5531E510DB2}">
      <thm15:themeFamily xmlns:thm15="http://schemas.microsoft.com/office/thememl/2012/main" name="PersonifyHealth" id="{CF20AFBC-0647-C74A-AED8-488B5CB8695F}" vid="{14C10019-60F5-CE41-BB69-6B0CEA3347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unrise">
      <a:srgbClr val="FFCB12"/>
    </a:custClr>
    <a:custClr name="Sea">
      <a:srgbClr val="003C44"/>
    </a:custClr>
    <a:custClr name="Earth">
      <a:srgbClr val="228477"/>
    </a:custClr>
    <a:custClr name="Sunset">
      <a:srgbClr val="ED5500"/>
    </a:custClr>
    <a:custClr name="Sky">
      <a:srgbClr val="9BE5EA"/>
    </a:custClr>
    <a:custClr name="Sand">
      <a:srgbClr val="E0DDD2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Sunrise 50">
      <a:srgbClr val="FFE588"/>
    </a:custClr>
    <a:custClr name="BLANK">
      <a:srgbClr val="FFFFFF"/>
    </a:custClr>
    <a:custClr name="Earth 50">
      <a:srgbClr val="7FD8B8"/>
    </a:custClr>
    <a:custClr name="Sunset 50">
      <a:srgbClr val="FF9B63"/>
    </a:custClr>
    <a:custClr name="Sky 50">
      <a:srgbClr val="BAF3F7"/>
    </a:custClr>
    <a:custClr name="Sand 50">
      <a:srgbClr val="F3F0E7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Sunrise 20">
      <a:srgbClr val="FFF5D0"/>
    </a:custClr>
    <a:custClr name="BLANK">
      <a:srgbClr val="FFFFFF"/>
    </a:custClr>
    <a:custClr name="Earth 20">
      <a:srgbClr val="CFFEED"/>
    </a:custClr>
    <a:custClr name="Sunset 20">
      <a:srgbClr val="FFD4BC"/>
    </a:custClr>
    <a:custClr name="Sky 20">
      <a:srgbClr val="DAF9FB"/>
    </a:custClr>
    <a:custClr name="Sand 20">
      <a:srgbClr val="FCFAF4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9e335d-3eae-4803-b1bc-94cf558936bf">
      <Terms xmlns="http://schemas.microsoft.com/office/infopath/2007/PartnerControls"/>
    </lcf76f155ced4ddcb4097134ff3c332f>
    <TaxCatchAll xmlns="4174961d-3248-45a3-b01a-25aa13f35ba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9186E2AEC3124E9E29C992EC8ED712" ma:contentTypeVersion="10" ma:contentTypeDescription="Create a new document." ma:contentTypeScope="" ma:versionID="1a2cb1a8d9f2667172e64fb7f3f81191">
  <xsd:schema xmlns:xsd="http://www.w3.org/2001/XMLSchema" xmlns:xs="http://www.w3.org/2001/XMLSchema" xmlns:p="http://schemas.microsoft.com/office/2006/metadata/properties" xmlns:ns2="7a9e335d-3eae-4803-b1bc-94cf558936bf" xmlns:ns3="4174961d-3248-45a3-b01a-25aa13f35bac" targetNamespace="http://schemas.microsoft.com/office/2006/metadata/properties" ma:root="true" ma:fieldsID="f903c0170f4a36fe3b2f95bfbee01ac2" ns2:_="" ns3:_="">
    <xsd:import namespace="7a9e335d-3eae-4803-b1bc-94cf558936bf"/>
    <xsd:import namespace="4174961d-3248-45a3-b01a-25aa13f35b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e335d-3eae-4803-b1bc-94cf55893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52b05c5-7e89-405e-a13f-007263ec6a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4961d-3248-45a3-b01a-25aa13f35ba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2ead682-0cff-46c8-8f32-ac83bc4c1c41}" ma:internalName="TaxCatchAll" ma:showField="CatchAllData" ma:web="4174961d-3248-45a3-b01a-25aa13f35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8EE1F2-868D-4179-9AB3-A68E7E3E649C}">
  <ds:schemaRefs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06edf9bb-a5f5-4a5d-82e7-9bb863b6240a"/>
    <ds:schemaRef ds:uri="http://schemas.microsoft.com/office/infopath/2007/PartnerControls"/>
    <ds:schemaRef ds:uri="http://schemas.openxmlformats.org/package/2006/metadata/core-properties"/>
    <ds:schemaRef ds:uri="5d7d7aa7-307a-4740-bf8f-0642b24d163b"/>
  </ds:schemaRefs>
</ds:datastoreItem>
</file>

<file path=customXml/itemProps2.xml><?xml version="1.0" encoding="utf-8"?>
<ds:datastoreItem xmlns:ds="http://schemas.openxmlformats.org/officeDocument/2006/customXml" ds:itemID="{6A5D3287-AF0D-4ECC-BDD4-6C86E5CCBB94}"/>
</file>

<file path=customXml/itemProps3.xml><?xml version="1.0" encoding="utf-8"?>
<ds:datastoreItem xmlns:ds="http://schemas.openxmlformats.org/officeDocument/2006/customXml" ds:itemID="{52DE38F8-29D4-4420-AA89-0B35D4D377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PersonifyHealth</Template>
  <TotalTime>165</TotalTime>
  <Words>74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Fira Sans Medium</vt:lpstr>
      <vt:lpstr>Franklin Gothic Medium Cond</vt:lpstr>
      <vt:lpstr>PersonifyHealth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Engage and Empower Health</dc:title>
  <dc:creator>Elena Bertrand</dc:creator>
  <cp:lastModifiedBy>Kantorski, Camille</cp:lastModifiedBy>
  <cp:revision>32</cp:revision>
  <dcterms:created xsi:type="dcterms:W3CDTF">2024-01-07T17:07:27Z</dcterms:created>
  <dcterms:modified xsi:type="dcterms:W3CDTF">2025-08-07T18:43:02Z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VP Confidential</vt:lpwstr>
  </property>
  <property fmtid="{D5CDD505-2E9C-101B-9397-08002B2CF9AE}" pid="4" name="ContentTypeId">
    <vt:lpwstr>0x0101005F9186E2AEC3124E9E29C992EC8ED712</vt:lpwstr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_activity">
    <vt:lpwstr>{"FileActivityType":"11","FileActivityTimeStamp":"2024-02-07T14:33:16.850Z","FileActivityUsersOnPage":[{"DisplayName":"Elena Bertrand","Id":"elena.bertrand@virginpulse.com"},{"DisplayName":"Sharleen Spangler","Id":"sharleen.spangler@virginpulse.com"}],"FileActivityNavigationId":null}</vt:lpwstr>
  </property>
  <property fmtid="{D5CDD505-2E9C-101B-9397-08002B2CF9AE}" pid="8" name="TriggerFlowInfo">
    <vt:lpwstr/>
  </property>
  <property fmtid="{D5CDD505-2E9C-101B-9397-08002B2CF9AE}" pid="9" name="MediaServiceImageTags">
    <vt:lpwstr/>
  </property>
  <property fmtid="{D5CDD505-2E9C-101B-9397-08002B2CF9AE}" pid="10" name="MSIP_Label_3b3e03e6-50a1-4d77-a45f-8008da574b6d_Enabled">
    <vt:lpwstr>true</vt:lpwstr>
  </property>
  <property fmtid="{D5CDD505-2E9C-101B-9397-08002B2CF9AE}" pid="11" name="MSIP_Label_3b3e03e6-50a1-4d77-a45f-8008da574b6d_SetDate">
    <vt:lpwstr>2024-03-12T21:46:50Z</vt:lpwstr>
  </property>
  <property fmtid="{D5CDD505-2E9C-101B-9397-08002B2CF9AE}" pid="12" name="MSIP_Label_3b3e03e6-50a1-4d77-a45f-8008da574b6d_Method">
    <vt:lpwstr>Privileged</vt:lpwstr>
  </property>
  <property fmtid="{D5CDD505-2E9C-101B-9397-08002B2CF9AE}" pid="13" name="MSIP_Label_3b3e03e6-50a1-4d77-a45f-8008da574b6d_Name">
    <vt:lpwstr>Public</vt:lpwstr>
  </property>
  <property fmtid="{D5CDD505-2E9C-101B-9397-08002B2CF9AE}" pid="14" name="MSIP_Label_3b3e03e6-50a1-4d77-a45f-8008da574b6d_SiteId">
    <vt:lpwstr>b123a16e-892b-4cf6-a55a-6f8c7606a035</vt:lpwstr>
  </property>
  <property fmtid="{D5CDD505-2E9C-101B-9397-08002B2CF9AE}" pid="15" name="MSIP_Label_3b3e03e6-50a1-4d77-a45f-8008da574b6d_ActionId">
    <vt:lpwstr>b0a15837-a8cf-42a2-acf5-56886cf54e19</vt:lpwstr>
  </property>
  <property fmtid="{D5CDD505-2E9C-101B-9397-08002B2CF9AE}" pid="16" name="MSIP_Label_3b3e03e6-50a1-4d77-a45f-8008da574b6d_ContentBits">
    <vt:lpwstr>0</vt:lpwstr>
  </property>
</Properties>
</file>